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9" r:id="rId4"/>
    <p:sldId id="258" r:id="rId5"/>
    <p:sldId id="267" r:id="rId6"/>
    <p:sldId id="260" r:id="rId7"/>
    <p:sldId id="262" r:id="rId8"/>
    <p:sldId id="265" r:id="rId9"/>
    <p:sldId id="261" r:id="rId10"/>
    <p:sldId id="26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FF"/>
    <a:srgbClr val="FFFFFF"/>
    <a:srgbClr val="2E7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7"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Desktop\Octos%20File\proquotes\Pitch%20Deck%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dmin\Desktop\Octos%20File\proquotes\Pitch%20Deck%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dmin\Desktop\Octos%20File\proquotes\Pitch%20Deck%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Desktop\Octos%20File\proquotes\Pitch%20Deck%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min\Desktop\Octos%20File\proquotes\Pitch%20Deck%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min\Desktop\Octos%20File\proquotes\Pitch%20Deck%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min\Desktop\Octos%20File\proquotes\Pitch%20Deck%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dmin\Desktop\Octos%20File\proquotes\Pitch%20Deck%20Da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Yearly Users In Thousand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Sheet1!$D$4</c:f>
              <c:strCache>
                <c:ptCount val="1"/>
                <c:pt idx="0">
                  <c:v>Users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Sheet1!$C$5:$C$7</c:f>
              <c:numCache>
                <c:formatCode>General</c:formatCode>
                <c:ptCount val="3"/>
                <c:pt idx="0">
                  <c:v>2022</c:v>
                </c:pt>
                <c:pt idx="1">
                  <c:v>2023</c:v>
                </c:pt>
                <c:pt idx="2">
                  <c:v>2024</c:v>
                </c:pt>
              </c:numCache>
            </c:numRef>
          </c:cat>
          <c:val>
            <c:numRef>
              <c:f>Sheet1!$D$5:$D$7</c:f>
              <c:numCache>
                <c:formatCode>#,##0.0,</c:formatCode>
                <c:ptCount val="3"/>
                <c:pt idx="0">
                  <c:v>25000</c:v>
                </c:pt>
                <c:pt idx="1">
                  <c:v>108400</c:v>
                </c:pt>
                <c:pt idx="2">
                  <c:v>219400</c:v>
                </c:pt>
              </c:numCache>
            </c:numRef>
          </c:val>
          <c:extLst>
            <c:ext xmlns:c16="http://schemas.microsoft.com/office/drawing/2014/chart" uri="{C3380CC4-5D6E-409C-BE32-E72D297353CC}">
              <c16:uniqueId val="{00000000-3A29-4271-A26D-6B6FD2591332}"/>
            </c:ext>
          </c:extLst>
        </c:ser>
        <c:dLbls>
          <c:showLegendKey val="0"/>
          <c:showVal val="0"/>
          <c:showCatName val="0"/>
          <c:showSerName val="0"/>
          <c:showPercent val="0"/>
          <c:showBubbleSize val="0"/>
        </c:dLbls>
        <c:gapWidth val="219"/>
        <c:overlap val="-27"/>
        <c:axId val="550642016"/>
        <c:axId val="550638656"/>
      </c:barChart>
      <c:catAx>
        <c:axId val="550642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638656"/>
        <c:crosses val="autoZero"/>
        <c:auto val="1"/>
        <c:lblAlgn val="ctr"/>
        <c:lblOffset val="100"/>
        <c:noMultiLvlLbl val="0"/>
      </c:catAx>
      <c:valAx>
        <c:axId val="550638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064201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Yearly Revenue In Thousand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Sheet1!$F$4</c:f>
              <c:strCache>
                <c:ptCount val="1"/>
                <c:pt idx="0">
                  <c:v>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Sheet1!$C$5:$C$7</c:f>
              <c:numCache>
                <c:formatCode>General</c:formatCode>
                <c:ptCount val="3"/>
                <c:pt idx="0">
                  <c:v>2022</c:v>
                </c:pt>
                <c:pt idx="1">
                  <c:v>2023</c:v>
                </c:pt>
                <c:pt idx="2">
                  <c:v>2024</c:v>
                </c:pt>
              </c:numCache>
            </c:numRef>
          </c:cat>
          <c:val>
            <c:numRef>
              <c:f>Sheet1!$F$5:$F$7</c:f>
              <c:numCache>
                <c:formatCode>#,##0.0,</c:formatCode>
                <c:ptCount val="3"/>
                <c:pt idx="0">
                  <c:v>99750</c:v>
                </c:pt>
                <c:pt idx="1">
                  <c:v>432516</c:v>
                </c:pt>
                <c:pt idx="2">
                  <c:v>875406</c:v>
                </c:pt>
              </c:numCache>
            </c:numRef>
          </c:val>
          <c:extLst>
            <c:ext xmlns:c16="http://schemas.microsoft.com/office/drawing/2014/chart" uri="{C3380CC4-5D6E-409C-BE32-E72D297353CC}">
              <c16:uniqueId val="{00000000-DA41-4445-A989-317401C5DFC0}"/>
            </c:ext>
          </c:extLst>
        </c:ser>
        <c:dLbls>
          <c:showLegendKey val="0"/>
          <c:showVal val="0"/>
          <c:showCatName val="0"/>
          <c:showSerName val="0"/>
          <c:showPercent val="0"/>
          <c:showBubbleSize val="0"/>
        </c:dLbls>
        <c:gapWidth val="219"/>
        <c:overlap val="-27"/>
        <c:axId val="540202592"/>
        <c:axId val="540199792"/>
      </c:barChart>
      <c:catAx>
        <c:axId val="540202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199792"/>
        <c:crosses val="autoZero"/>
        <c:auto val="1"/>
        <c:lblAlgn val="ctr"/>
        <c:lblOffset val="100"/>
        <c:noMultiLvlLbl val="0"/>
      </c:catAx>
      <c:valAx>
        <c:axId val="540199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020259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IN" sz="1800" b="1" i="0" baseline="0" dirty="0">
                <a:effectLst/>
              </a:rPr>
              <a:t>Users Acquisition</a:t>
            </a:r>
            <a:endParaRPr lang="en-US" dirty="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Sheet1!$M$4</c:f>
              <c:strCache>
                <c:ptCount val="1"/>
                <c:pt idx="0">
                  <c:v>Users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Sheet1!$L$5:$L$16</c:f>
              <c:numCache>
                <c:formatCode>mmm\-yy</c:formatCode>
                <c:ptCount val="12"/>
                <c:pt idx="0">
                  <c:v>44582</c:v>
                </c:pt>
                <c:pt idx="1">
                  <c:v>44613</c:v>
                </c:pt>
                <c:pt idx="2">
                  <c:v>44641</c:v>
                </c:pt>
                <c:pt idx="3">
                  <c:v>44672</c:v>
                </c:pt>
                <c:pt idx="4">
                  <c:v>44702</c:v>
                </c:pt>
                <c:pt idx="5">
                  <c:v>44733</c:v>
                </c:pt>
                <c:pt idx="6">
                  <c:v>44763</c:v>
                </c:pt>
                <c:pt idx="7">
                  <c:v>44794</c:v>
                </c:pt>
                <c:pt idx="8">
                  <c:v>44825</c:v>
                </c:pt>
                <c:pt idx="9">
                  <c:v>44855</c:v>
                </c:pt>
                <c:pt idx="10">
                  <c:v>44886</c:v>
                </c:pt>
                <c:pt idx="11">
                  <c:v>44916</c:v>
                </c:pt>
              </c:numCache>
            </c:numRef>
          </c:cat>
          <c:val>
            <c:numRef>
              <c:f>Sheet1!$M$5:$M$16</c:f>
              <c:numCache>
                <c:formatCode>General</c:formatCode>
                <c:ptCount val="12"/>
                <c:pt idx="0">
                  <c:v>200</c:v>
                </c:pt>
                <c:pt idx="1">
                  <c:v>500</c:v>
                </c:pt>
                <c:pt idx="2">
                  <c:v>1000</c:v>
                </c:pt>
                <c:pt idx="3">
                  <c:v>1700</c:v>
                </c:pt>
                <c:pt idx="4">
                  <c:v>2700</c:v>
                </c:pt>
                <c:pt idx="5">
                  <c:v>4000</c:v>
                </c:pt>
                <c:pt idx="6">
                  <c:v>5700</c:v>
                </c:pt>
                <c:pt idx="7">
                  <c:v>8000</c:v>
                </c:pt>
                <c:pt idx="8">
                  <c:v>11500</c:v>
                </c:pt>
                <c:pt idx="9">
                  <c:v>15500</c:v>
                </c:pt>
                <c:pt idx="10">
                  <c:v>20000</c:v>
                </c:pt>
                <c:pt idx="11">
                  <c:v>25000</c:v>
                </c:pt>
              </c:numCache>
            </c:numRef>
          </c:val>
          <c:extLst>
            <c:ext xmlns:c16="http://schemas.microsoft.com/office/drawing/2014/chart" uri="{C3380CC4-5D6E-409C-BE32-E72D297353CC}">
              <c16:uniqueId val="{00000000-4981-425E-9158-738AD41646B2}"/>
            </c:ext>
          </c:extLst>
        </c:ser>
        <c:dLbls>
          <c:dLblPos val="outEnd"/>
          <c:showLegendKey val="0"/>
          <c:showVal val="1"/>
          <c:showCatName val="0"/>
          <c:showSerName val="0"/>
          <c:showPercent val="0"/>
          <c:showBubbleSize val="0"/>
        </c:dLbls>
        <c:gapWidth val="219"/>
        <c:overlap val="-27"/>
        <c:axId val="553482944"/>
        <c:axId val="553483504"/>
      </c:barChart>
      <c:dateAx>
        <c:axId val="5534829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483504"/>
        <c:crosses val="autoZero"/>
        <c:auto val="1"/>
        <c:lblOffset val="100"/>
        <c:baseTimeUnit val="months"/>
      </c:dateAx>
      <c:valAx>
        <c:axId val="55348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4829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dirty="0">
                <a:effectLst/>
              </a:rPr>
              <a:t>Users Acquisition In Thousand</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Sheet1!$S$4</c:f>
              <c:strCache>
                <c:ptCount val="1"/>
                <c:pt idx="0">
                  <c:v>Users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Sheet1!$R$5:$R$16</c:f>
              <c:numCache>
                <c:formatCode>mmm\-yy</c:formatCode>
                <c:ptCount val="12"/>
                <c:pt idx="0">
                  <c:v>44947</c:v>
                </c:pt>
                <c:pt idx="1">
                  <c:v>44978</c:v>
                </c:pt>
                <c:pt idx="2">
                  <c:v>45006</c:v>
                </c:pt>
                <c:pt idx="3">
                  <c:v>45037</c:v>
                </c:pt>
                <c:pt idx="4">
                  <c:v>45067</c:v>
                </c:pt>
                <c:pt idx="5">
                  <c:v>45098</c:v>
                </c:pt>
                <c:pt idx="6">
                  <c:v>45128</c:v>
                </c:pt>
                <c:pt idx="7">
                  <c:v>45159</c:v>
                </c:pt>
                <c:pt idx="8">
                  <c:v>45190</c:v>
                </c:pt>
                <c:pt idx="9">
                  <c:v>45220</c:v>
                </c:pt>
                <c:pt idx="10">
                  <c:v>45251</c:v>
                </c:pt>
                <c:pt idx="11">
                  <c:v>45281</c:v>
                </c:pt>
              </c:numCache>
            </c:numRef>
          </c:cat>
          <c:val>
            <c:numRef>
              <c:f>Sheet1!$S$5:$S$16</c:f>
              <c:numCache>
                <c:formatCode>#,##0.0,</c:formatCode>
                <c:ptCount val="12"/>
                <c:pt idx="0">
                  <c:v>30300</c:v>
                </c:pt>
                <c:pt idx="1">
                  <c:v>35900</c:v>
                </c:pt>
                <c:pt idx="2">
                  <c:v>41800</c:v>
                </c:pt>
                <c:pt idx="3">
                  <c:v>48000</c:v>
                </c:pt>
                <c:pt idx="4">
                  <c:v>54500</c:v>
                </c:pt>
                <c:pt idx="5">
                  <c:v>61300</c:v>
                </c:pt>
                <c:pt idx="6">
                  <c:v>68400</c:v>
                </c:pt>
                <c:pt idx="7">
                  <c:v>75800</c:v>
                </c:pt>
                <c:pt idx="8">
                  <c:v>83500</c:v>
                </c:pt>
                <c:pt idx="9">
                  <c:v>91500</c:v>
                </c:pt>
                <c:pt idx="10">
                  <c:v>99800</c:v>
                </c:pt>
                <c:pt idx="11">
                  <c:v>108400</c:v>
                </c:pt>
              </c:numCache>
            </c:numRef>
          </c:val>
          <c:extLst>
            <c:ext xmlns:c16="http://schemas.microsoft.com/office/drawing/2014/chart" uri="{C3380CC4-5D6E-409C-BE32-E72D297353CC}">
              <c16:uniqueId val="{00000000-1893-48AA-A6B1-807658592A20}"/>
            </c:ext>
          </c:extLst>
        </c:ser>
        <c:dLbls>
          <c:dLblPos val="outEnd"/>
          <c:showLegendKey val="0"/>
          <c:showVal val="1"/>
          <c:showCatName val="0"/>
          <c:showSerName val="0"/>
          <c:showPercent val="0"/>
          <c:showBubbleSize val="0"/>
        </c:dLbls>
        <c:gapWidth val="219"/>
        <c:overlap val="-27"/>
        <c:axId val="553486304"/>
        <c:axId val="360461552"/>
      </c:barChart>
      <c:dateAx>
        <c:axId val="5534863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461552"/>
        <c:crosses val="autoZero"/>
        <c:auto val="1"/>
        <c:lblOffset val="100"/>
        <c:baseTimeUnit val="months"/>
      </c:dateAx>
      <c:valAx>
        <c:axId val="3604615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348630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dirty="0">
                <a:effectLst/>
              </a:rPr>
              <a:t>Users Acquisition In Thousand</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Sheet1!$Y$4</c:f>
              <c:strCache>
                <c:ptCount val="1"/>
                <c:pt idx="0">
                  <c:v>Users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Sheet1!$X$5:$X$16</c:f>
              <c:numCache>
                <c:formatCode>mmm\-yy</c:formatCode>
                <c:ptCount val="12"/>
                <c:pt idx="0">
                  <c:v>45312</c:v>
                </c:pt>
                <c:pt idx="1">
                  <c:v>45343</c:v>
                </c:pt>
                <c:pt idx="2">
                  <c:v>45372</c:v>
                </c:pt>
                <c:pt idx="3">
                  <c:v>45403</c:v>
                </c:pt>
                <c:pt idx="4">
                  <c:v>45433</c:v>
                </c:pt>
                <c:pt idx="5">
                  <c:v>45464</c:v>
                </c:pt>
                <c:pt idx="6">
                  <c:v>45494</c:v>
                </c:pt>
                <c:pt idx="7">
                  <c:v>45525</c:v>
                </c:pt>
                <c:pt idx="8">
                  <c:v>45556</c:v>
                </c:pt>
                <c:pt idx="9">
                  <c:v>45586</c:v>
                </c:pt>
                <c:pt idx="10">
                  <c:v>45617</c:v>
                </c:pt>
                <c:pt idx="11">
                  <c:v>45647</c:v>
                </c:pt>
              </c:numCache>
            </c:numRef>
          </c:cat>
          <c:val>
            <c:numRef>
              <c:f>Sheet1!$Y$5:$Y$16</c:f>
              <c:numCache>
                <c:formatCode>#,##0.0,</c:formatCode>
                <c:ptCount val="12"/>
                <c:pt idx="0">
                  <c:v>117100</c:v>
                </c:pt>
                <c:pt idx="1">
                  <c:v>125900</c:v>
                </c:pt>
                <c:pt idx="2">
                  <c:v>134800</c:v>
                </c:pt>
                <c:pt idx="3">
                  <c:v>143800</c:v>
                </c:pt>
                <c:pt idx="4">
                  <c:v>152900</c:v>
                </c:pt>
                <c:pt idx="5">
                  <c:v>162100</c:v>
                </c:pt>
                <c:pt idx="6">
                  <c:v>171400</c:v>
                </c:pt>
                <c:pt idx="7">
                  <c:v>180800</c:v>
                </c:pt>
                <c:pt idx="8">
                  <c:v>190300</c:v>
                </c:pt>
                <c:pt idx="9">
                  <c:v>199900</c:v>
                </c:pt>
                <c:pt idx="10">
                  <c:v>209600</c:v>
                </c:pt>
                <c:pt idx="11">
                  <c:v>219400</c:v>
                </c:pt>
              </c:numCache>
            </c:numRef>
          </c:val>
          <c:extLst>
            <c:ext xmlns:c16="http://schemas.microsoft.com/office/drawing/2014/chart" uri="{C3380CC4-5D6E-409C-BE32-E72D297353CC}">
              <c16:uniqueId val="{00000000-FF2D-4CF0-BCD9-5AB4D94005A3}"/>
            </c:ext>
          </c:extLst>
        </c:ser>
        <c:dLbls>
          <c:dLblPos val="outEnd"/>
          <c:showLegendKey val="0"/>
          <c:showVal val="1"/>
          <c:showCatName val="0"/>
          <c:showSerName val="0"/>
          <c:showPercent val="0"/>
          <c:showBubbleSize val="0"/>
        </c:dLbls>
        <c:gapWidth val="219"/>
        <c:overlap val="-27"/>
        <c:axId val="360462112"/>
        <c:axId val="236179888"/>
      </c:barChart>
      <c:dateAx>
        <c:axId val="3604621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179888"/>
        <c:crosses val="autoZero"/>
        <c:auto val="1"/>
        <c:lblOffset val="100"/>
        <c:baseTimeUnit val="months"/>
      </c:dateAx>
      <c:valAx>
        <c:axId val="23617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Users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046211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800" b="1" i="0" baseline="0" dirty="0">
                <a:effectLst/>
              </a:rPr>
              <a:t>Revenue In Thousand</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Sheet1!$P$4</c:f>
              <c:strCache>
                <c:ptCount val="1"/>
                <c:pt idx="0">
                  <c:v>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Sheet1!$L$5:$L$16</c:f>
              <c:numCache>
                <c:formatCode>mmm\-yy</c:formatCode>
                <c:ptCount val="12"/>
                <c:pt idx="0">
                  <c:v>44582</c:v>
                </c:pt>
                <c:pt idx="1">
                  <c:v>44613</c:v>
                </c:pt>
                <c:pt idx="2">
                  <c:v>44641</c:v>
                </c:pt>
                <c:pt idx="3">
                  <c:v>44672</c:v>
                </c:pt>
                <c:pt idx="4">
                  <c:v>44702</c:v>
                </c:pt>
                <c:pt idx="5">
                  <c:v>44733</c:v>
                </c:pt>
                <c:pt idx="6">
                  <c:v>44763</c:v>
                </c:pt>
                <c:pt idx="7">
                  <c:v>44794</c:v>
                </c:pt>
                <c:pt idx="8">
                  <c:v>44825</c:v>
                </c:pt>
                <c:pt idx="9">
                  <c:v>44855</c:v>
                </c:pt>
                <c:pt idx="10">
                  <c:v>44886</c:v>
                </c:pt>
                <c:pt idx="11">
                  <c:v>44916</c:v>
                </c:pt>
              </c:numCache>
            </c:numRef>
          </c:cat>
          <c:val>
            <c:numRef>
              <c:f>Sheet1!$P$5:$P$16</c:f>
              <c:numCache>
                <c:formatCode>#,##0.0,</c:formatCode>
                <c:ptCount val="12"/>
                <c:pt idx="0">
                  <c:v>798</c:v>
                </c:pt>
                <c:pt idx="1">
                  <c:v>1995</c:v>
                </c:pt>
                <c:pt idx="2">
                  <c:v>3990</c:v>
                </c:pt>
                <c:pt idx="3">
                  <c:v>6783</c:v>
                </c:pt>
                <c:pt idx="4">
                  <c:v>10773</c:v>
                </c:pt>
                <c:pt idx="5">
                  <c:v>15960</c:v>
                </c:pt>
                <c:pt idx="6">
                  <c:v>22743</c:v>
                </c:pt>
                <c:pt idx="7">
                  <c:v>31920</c:v>
                </c:pt>
                <c:pt idx="8">
                  <c:v>45885</c:v>
                </c:pt>
                <c:pt idx="9">
                  <c:v>61845</c:v>
                </c:pt>
                <c:pt idx="10">
                  <c:v>79800</c:v>
                </c:pt>
                <c:pt idx="11">
                  <c:v>99750</c:v>
                </c:pt>
              </c:numCache>
            </c:numRef>
          </c:val>
          <c:extLst>
            <c:ext xmlns:c16="http://schemas.microsoft.com/office/drawing/2014/chart" uri="{C3380CC4-5D6E-409C-BE32-E72D297353CC}">
              <c16:uniqueId val="{00000000-42A5-484D-978F-35B0378679D9}"/>
            </c:ext>
          </c:extLst>
        </c:ser>
        <c:dLbls>
          <c:dLblPos val="outEnd"/>
          <c:showLegendKey val="0"/>
          <c:showVal val="1"/>
          <c:showCatName val="0"/>
          <c:showSerName val="0"/>
          <c:showPercent val="0"/>
          <c:showBubbleSize val="0"/>
        </c:dLbls>
        <c:gapWidth val="219"/>
        <c:overlap val="-27"/>
        <c:axId val="236177648"/>
        <c:axId val="546356880"/>
      </c:barChart>
      <c:dateAx>
        <c:axId val="236177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356880"/>
        <c:crosses val="autoZero"/>
        <c:auto val="1"/>
        <c:lblOffset val="100"/>
        <c:baseTimeUnit val="months"/>
      </c:dateAx>
      <c:valAx>
        <c:axId val="54635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617764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Revenue In Thousand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Sheet1!$V$4</c:f>
              <c:strCache>
                <c:ptCount val="1"/>
                <c:pt idx="0">
                  <c:v>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Sheet1!$R$5:$R$16</c:f>
              <c:numCache>
                <c:formatCode>mmm\-yy</c:formatCode>
                <c:ptCount val="12"/>
                <c:pt idx="0">
                  <c:v>44947</c:v>
                </c:pt>
                <c:pt idx="1">
                  <c:v>44978</c:v>
                </c:pt>
                <c:pt idx="2">
                  <c:v>45006</c:v>
                </c:pt>
                <c:pt idx="3">
                  <c:v>45037</c:v>
                </c:pt>
                <c:pt idx="4">
                  <c:v>45067</c:v>
                </c:pt>
                <c:pt idx="5">
                  <c:v>45098</c:v>
                </c:pt>
                <c:pt idx="6">
                  <c:v>45128</c:v>
                </c:pt>
                <c:pt idx="7">
                  <c:v>45159</c:v>
                </c:pt>
                <c:pt idx="8">
                  <c:v>45190</c:v>
                </c:pt>
                <c:pt idx="9">
                  <c:v>45220</c:v>
                </c:pt>
                <c:pt idx="10">
                  <c:v>45251</c:v>
                </c:pt>
                <c:pt idx="11">
                  <c:v>45281</c:v>
                </c:pt>
              </c:numCache>
            </c:numRef>
          </c:cat>
          <c:val>
            <c:numRef>
              <c:f>Sheet1!$V$5:$V$16</c:f>
              <c:numCache>
                <c:formatCode>#,##0.0,</c:formatCode>
                <c:ptCount val="12"/>
                <c:pt idx="0">
                  <c:v>120897</c:v>
                </c:pt>
                <c:pt idx="1">
                  <c:v>143241</c:v>
                </c:pt>
                <c:pt idx="2">
                  <c:v>166782</c:v>
                </c:pt>
                <c:pt idx="3">
                  <c:v>191520</c:v>
                </c:pt>
                <c:pt idx="4">
                  <c:v>217455</c:v>
                </c:pt>
                <c:pt idx="5">
                  <c:v>244587</c:v>
                </c:pt>
                <c:pt idx="6">
                  <c:v>272916</c:v>
                </c:pt>
                <c:pt idx="7">
                  <c:v>302442</c:v>
                </c:pt>
                <c:pt idx="8">
                  <c:v>333165</c:v>
                </c:pt>
                <c:pt idx="9">
                  <c:v>365085</c:v>
                </c:pt>
                <c:pt idx="10">
                  <c:v>398202</c:v>
                </c:pt>
                <c:pt idx="11">
                  <c:v>432516</c:v>
                </c:pt>
              </c:numCache>
            </c:numRef>
          </c:val>
          <c:extLst>
            <c:ext xmlns:c16="http://schemas.microsoft.com/office/drawing/2014/chart" uri="{C3380CC4-5D6E-409C-BE32-E72D297353CC}">
              <c16:uniqueId val="{00000000-D8BB-4574-8CE2-8D111A655295}"/>
            </c:ext>
          </c:extLst>
        </c:ser>
        <c:dLbls>
          <c:dLblPos val="outEnd"/>
          <c:showLegendKey val="0"/>
          <c:showVal val="1"/>
          <c:showCatName val="0"/>
          <c:showSerName val="0"/>
          <c:showPercent val="0"/>
          <c:showBubbleSize val="0"/>
        </c:dLbls>
        <c:gapWidth val="219"/>
        <c:overlap val="-27"/>
        <c:axId val="546358560"/>
        <c:axId val="566243872"/>
      </c:barChart>
      <c:dateAx>
        <c:axId val="546358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243872"/>
        <c:crosses val="autoZero"/>
        <c:auto val="1"/>
        <c:lblOffset val="100"/>
        <c:baseTimeUnit val="months"/>
      </c:dateAx>
      <c:valAx>
        <c:axId val="566243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63585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Revenue In Thousand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Sheet1!$AB$4</c:f>
              <c:strCache>
                <c:ptCount val="1"/>
                <c:pt idx="0">
                  <c:v>Revenue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Sheet1!$X$5:$X$16</c:f>
              <c:numCache>
                <c:formatCode>mmm\-yy</c:formatCode>
                <c:ptCount val="12"/>
                <c:pt idx="0">
                  <c:v>45312</c:v>
                </c:pt>
                <c:pt idx="1">
                  <c:v>45343</c:v>
                </c:pt>
                <c:pt idx="2">
                  <c:v>45372</c:v>
                </c:pt>
                <c:pt idx="3">
                  <c:v>45403</c:v>
                </c:pt>
                <c:pt idx="4">
                  <c:v>45433</c:v>
                </c:pt>
                <c:pt idx="5">
                  <c:v>45464</c:v>
                </c:pt>
                <c:pt idx="6">
                  <c:v>45494</c:v>
                </c:pt>
                <c:pt idx="7">
                  <c:v>45525</c:v>
                </c:pt>
                <c:pt idx="8">
                  <c:v>45556</c:v>
                </c:pt>
                <c:pt idx="9">
                  <c:v>45586</c:v>
                </c:pt>
                <c:pt idx="10">
                  <c:v>45617</c:v>
                </c:pt>
                <c:pt idx="11">
                  <c:v>45647</c:v>
                </c:pt>
              </c:numCache>
            </c:numRef>
          </c:cat>
          <c:val>
            <c:numRef>
              <c:f>Sheet1!$AB$5:$AB$16</c:f>
              <c:numCache>
                <c:formatCode>#,##0.0,</c:formatCode>
                <c:ptCount val="12"/>
                <c:pt idx="0">
                  <c:v>467229</c:v>
                </c:pt>
                <c:pt idx="1">
                  <c:v>502341</c:v>
                </c:pt>
                <c:pt idx="2">
                  <c:v>537852</c:v>
                </c:pt>
                <c:pt idx="3">
                  <c:v>573762</c:v>
                </c:pt>
                <c:pt idx="4">
                  <c:v>610071</c:v>
                </c:pt>
                <c:pt idx="5">
                  <c:v>646779</c:v>
                </c:pt>
                <c:pt idx="6">
                  <c:v>683886</c:v>
                </c:pt>
                <c:pt idx="7">
                  <c:v>721392</c:v>
                </c:pt>
                <c:pt idx="8">
                  <c:v>759297</c:v>
                </c:pt>
                <c:pt idx="9">
                  <c:v>797601</c:v>
                </c:pt>
                <c:pt idx="10">
                  <c:v>836304</c:v>
                </c:pt>
                <c:pt idx="11">
                  <c:v>875406</c:v>
                </c:pt>
              </c:numCache>
            </c:numRef>
          </c:val>
          <c:extLst>
            <c:ext xmlns:c16="http://schemas.microsoft.com/office/drawing/2014/chart" uri="{C3380CC4-5D6E-409C-BE32-E72D297353CC}">
              <c16:uniqueId val="{00000000-B18B-4337-92CD-91707483FDF3}"/>
            </c:ext>
          </c:extLst>
        </c:ser>
        <c:dLbls>
          <c:dLblPos val="outEnd"/>
          <c:showLegendKey val="0"/>
          <c:showVal val="1"/>
          <c:showCatName val="0"/>
          <c:showSerName val="0"/>
          <c:showPercent val="0"/>
          <c:showBubbleSize val="0"/>
        </c:dLbls>
        <c:gapWidth val="219"/>
        <c:overlap val="-27"/>
        <c:axId val="566242752"/>
        <c:axId val="548160112"/>
      </c:barChart>
      <c:dateAx>
        <c:axId val="5662427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8160112"/>
        <c:crosses val="autoZero"/>
        <c:auto val="1"/>
        <c:lblOffset val="100"/>
        <c:baseTimeUnit val="months"/>
      </c:dateAx>
      <c:valAx>
        <c:axId val="54816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Revenue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624275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1CD20A-B212-4CF8-B48A-4C4ACF9ACD74}"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FC095-18A0-4673-8ADF-694004AC04D4}" type="slidenum">
              <a:rPr lang="en-US" smtClean="0"/>
              <a:t>‹#›</a:t>
            </a:fld>
            <a:endParaRPr lang="en-US"/>
          </a:p>
        </p:txBody>
      </p:sp>
    </p:spTree>
    <p:extLst>
      <p:ext uri="{BB962C8B-B14F-4D97-AF65-F5344CB8AC3E}">
        <p14:creationId xmlns:p14="http://schemas.microsoft.com/office/powerpoint/2010/main" val="400279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CD20A-B212-4CF8-B48A-4C4ACF9ACD74}"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FC095-18A0-4673-8ADF-694004AC04D4}" type="slidenum">
              <a:rPr lang="en-US" smtClean="0"/>
              <a:t>‹#›</a:t>
            </a:fld>
            <a:endParaRPr lang="en-US"/>
          </a:p>
        </p:txBody>
      </p:sp>
    </p:spTree>
    <p:extLst>
      <p:ext uri="{BB962C8B-B14F-4D97-AF65-F5344CB8AC3E}">
        <p14:creationId xmlns:p14="http://schemas.microsoft.com/office/powerpoint/2010/main" val="141958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CD20A-B212-4CF8-B48A-4C4ACF9ACD74}"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FC095-18A0-4673-8ADF-694004AC04D4}" type="slidenum">
              <a:rPr lang="en-US" smtClean="0"/>
              <a:t>‹#›</a:t>
            </a:fld>
            <a:endParaRPr lang="en-US"/>
          </a:p>
        </p:txBody>
      </p:sp>
    </p:spTree>
    <p:extLst>
      <p:ext uri="{BB962C8B-B14F-4D97-AF65-F5344CB8AC3E}">
        <p14:creationId xmlns:p14="http://schemas.microsoft.com/office/powerpoint/2010/main" val="2282207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1CD20A-B212-4CF8-B48A-4C4ACF9ACD74}"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FC095-18A0-4673-8ADF-694004AC04D4}" type="slidenum">
              <a:rPr lang="en-US" smtClean="0"/>
              <a:t>‹#›</a:t>
            </a:fld>
            <a:endParaRPr lang="en-US"/>
          </a:p>
        </p:txBody>
      </p:sp>
    </p:spTree>
    <p:extLst>
      <p:ext uri="{BB962C8B-B14F-4D97-AF65-F5344CB8AC3E}">
        <p14:creationId xmlns:p14="http://schemas.microsoft.com/office/powerpoint/2010/main" val="157936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1CD20A-B212-4CF8-B48A-4C4ACF9ACD74}"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FC095-18A0-4673-8ADF-694004AC04D4}" type="slidenum">
              <a:rPr lang="en-US" smtClean="0"/>
              <a:t>‹#›</a:t>
            </a:fld>
            <a:endParaRPr lang="en-US"/>
          </a:p>
        </p:txBody>
      </p:sp>
    </p:spTree>
    <p:extLst>
      <p:ext uri="{BB962C8B-B14F-4D97-AF65-F5344CB8AC3E}">
        <p14:creationId xmlns:p14="http://schemas.microsoft.com/office/powerpoint/2010/main" val="239463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1CD20A-B212-4CF8-B48A-4C4ACF9ACD74}"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FC095-18A0-4673-8ADF-694004AC04D4}" type="slidenum">
              <a:rPr lang="en-US" smtClean="0"/>
              <a:t>‹#›</a:t>
            </a:fld>
            <a:endParaRPr lang="en-US"/>
          </a:p>
        </p:txBody>
      </p:sp>
    </p:spTree>
    <p:extLst>
      <p:ext uri="{BB962C8B-B14F-4D97-AF65-F5344CB8AC3E}">
        <p14:creationId xmlns:p14="http://schemas.microsoft.com/office/powerpoint/2010/main" val="15325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1CD20A-B212-4CF8-B48A-4C4ACF9ACD74}"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FC095-18A0-4673-8ADF-694004AC04D4}" type="slidenum">
              <a:rPr lang="en-US" smtClean="0"/>
              <a:t>‹#›</a:t>
            </a:fld>
            <a:endParaRPr lang="en-US"/>
          </a:p>
        </p:txBody>
      </p:sp>
    </p:spTree>
    <p:extLst>
      <p:ext uri="{BB962C8B-B14F-4D97-AF65-F5344CB8AC3E}">
        <p14:creationId xmlns:p14="http://schemas.microsoft.com/office/powerpoint/2010/main" val="1512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1CD20A-B212-4CF8-B48A-4C4ACF9ACD74}"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FC095-18A0-4673-8ADF-694004AC04D4}"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1827" y="6477802"/>
            <a:ext cx="1449083" cy="347780"/>
          </a:xfrm>
          <a:prstGeom prst="rect">
            <a:avLst/>
          </a:prstGeom>
        </p:spPr>
      </p:pic>
    </p:spTree>
    <p:extLst>
      <p:ext uri="{BB962C8B-B14F-4D97-AF65-F5344CB8AC3E}">
        <p14:creationId xmlns:p14="http://schemas.microsoft.com/office/powerpoint/2010/main" val="327610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CD20A-B212-4CF8-B48A-4C4ACF9ACD74}"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FC095-18A0-4673-8ADF-694004AC04D4}" type="slidenum">
              <a:rPr lang="en-US" smtClean="0"/>
              <a:t>‹#›</a:t>
            </a:fld>
            <a:endParaRPr lang="en-US"/>
          </a:p>
        </p:txBody>
      </p:sp>
    </p:spTree>
    <p:extLst>
      <p:ext uri="{BB962C8B-B14F-4D97-AF65-F5344CB8AC3E}">
        <p14:creationId xmlns:p14="http://schemas.microsoft.com/office/powerpoint/2010/main" val="216515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CD20A-B212-4CF8-B48A-4C4ACF9ACD74}"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FC095-18A0-4673-8ADF-694004AC04D4}" type="slidenum">
              <a:rPr lang="en-US" smtClean="0"/>
              <a:t>‹#›</a:t>
            </a:fld>
            <a:endParaRPr lang="en-US"/>
          </a:p>
        </p:txBody>
      </p:sp>
    </p:spTree>
    <p:extLst>
      <p:ext uri="{BB962C8B-B14F-4D97-AF65-F5344CB8AC3E}">
        <p14:creationId xmlns:p14="http://schemas.microsoft.com/office/powerpoint/2010/main" val="142358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1CD20A-B212-4CF8-B48A-4C4ACF9ACD74}"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FC095-18A0-4673-8ADF-694004AC04D4}" type="slidenum">
              <a:rPr lang="en-US" smtClean="0"/>
              <a:t>‹#›</a:t>
            </a:fld>
            <a:endParaRPr lang="en-US"/>
          </a:p>
        </p:txBody>
      </p:sp>
    </p:spTree>
    <p:extLst>
      <p:ext uri="{BB962C8B-B14F-4D97-AF65-F5344CB8AC3E}">
        <p14:creationId xmlns:p14="http://schemas.microsoft.com/office/powerpoint/2010/main" val="322648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CD20A-B212-4CF8-B48A-4C4ACF9ACD74}" type="datetimeFigureOut">
              <a:rPr lang="en-US" smtClean="0"/>
              <a:t>8/24/2021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FC095-18A0-4673-8ADF-694004AC04D4}" type="slidenum">
              <a:rPr lang="en-US" smtClean="0"/>
              <a:t>‹#›</a:t>
            </a:fld>
            <a:endParaRPr lang="en-US"/>
          </a:p>
        </p:txBody>
      </p:sp>
    </p:spTree>
    <p:extLst>
      <p:ext uri="{BB962C8B-B14F-4D97-AF65-F5344CB8AC3E}">
        <p14:creationId xmlns:p14="http://schemas.microsoft.com/office/powerpoint/2010/main" val="809610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38149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917" y="618393"/>
            <a:ext cx="4790721" cy="1149773"/>
          </a:xfrm>
          <a:prstGeom prst="rect">
            <a:avLst/>
          </a:prstGeom>
          <a:solidFill>
            <a:srgbClr val="FFFFFF">
              <a:alpha val="56863"/>
            </a:srgbClr>
          </a:solidFill>
        </p:spPr>
      </p:pic>
      <p:sp>
        <p:nvSpPr>
          <p:cNvPr id="14" name="TextBox 13"/>
          <p:cNvSpPr txBox="1"/>
          <p:nvPr/>
        </p:nvSpPr>
        <p:spPr>
          <a:xfrm>
            <a:off x="373239" y="4893008"/>
            <a:ext cx="6654800" cy="1200329"/>
          </a:xfrm>
          <a:prstGeom prst="rect">
            <a:avLst/>
          </a:prstGeom>
          <a:noFill/>
        </p:spPr>
        <p:txBody>
          <a:bodyPr wrap="square" rtlCol="0">
            <a:spAutoFit/>
          </a:bodyPr>
          <a:lstStyle/>
          <a:p>
            <a:r>
              <a:rPr lang="en-US" sz="7200" b="1" dirty="0"/>
              <a:t>Pitch Deck</a:t>
            </a:r>
          </a:p>
        </p:txBody>
      </p:sp>
      <p:sp>
        <p:nvSpPr>
          <p:cNvPr id="15" name="TextBox 14"/>
          <p:cNvSpPr txBox="1"/>
          <p:nvPr/>
        </p:nvSpPr>
        <p:spPr>
          <a:xfrm>
            <a:off x="560917" y="1867583"/>
            <a:ext cx="4544483" cy="646331"/>
          </a:xfrm>
          <a:prstGeom prst="rect">
            <a:avLst/>
          </a:prstGeom>
          <a:noFill/>
        </p:spPr>
        <p:txBody>
          <a:bodyPr wrap="square" rtlCol="0">
            <a:spAutoFit/>
          </a:bodyPr>
          <a:lstStyle/>
          <a:p>
            <a:r>
              <a:rPr lang="en-US" b="1" dirty="0">
                <a:solidFill>
                  <a:schemeClr val="bg1"/>
                </a:solidFill>
              </a:rPr>
              <a:t>Quotes For Anyone And</a:t>
            </a:r>
          </a:p>
          <a:p>
            <a:r>
              <a:rPr lang="en-US" b="1" dirty="0">
                <a:solidFill>
                  <a:schemeClr val="bg1"/>
                </a:solidFill>
              </a:rPr>
              <a:t>Everyone..</a:t>
            </a:r>
          </a:p>
        </p:txBody>
      </p:sp>
    </p:spTree>
    <p:extLst>
      <p:ext uri="{BB962C8B-B14F-4D97-AF65-F5344CB8AC3E}">
        <p14:creationId xmlns:p14="http://schemas.microsoft.com/office/powerpoint/2010/main" val="324934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006" y="345873"/>
            <a:ext cx="5659655" cy="520401"/>
          </a:xfrm>
          <a:solidFill>
            <a:srgbClr val="0077FF"/>
          </a:solidFill>
        </p:spPr>
        <p:txBody>
          <a:bodyPr>
            <a:normAutofit fontScale="90000"/>
          </a:bodyPr>
          <a:lstStyle/>
          <a:p>
            <a:r>
              <a:rPr lang="en-US" b="1" dirty="0">
                <a:solidFill>
                  <a:schemeClr val="bg1"/>
                </a:solidFill>
              </a:rPr>
              <a:t>Expected Revenue Growth</a:t>
            </a:r>
            <a:endParaRPr lang="en-US"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2045032750"/>
              </p:ext>
            </p:extLst>
          </p:nvPr>
        </p:nvGraphicFramePr>
        <p:xfrm>
          <a:off x="6160066" y="345873"/>
          <a:ext cx="5906805" cy="3090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1719269192"/>
              </p:ext>
            </p:extLst>
          </p:nvPr>
        </p:nvGraphicFramePr>
        <p:xfrm>
          <a:off x="144379" y="3531834"/>
          <a:ext cx="5909912" cy="3061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44577359"/>
              </p:ext>
            </p:extLst>
          </p:nvPr>
        </p:nvGraphicFramePr>
        <p:xfrm>
          <a:off x="6144028" y="3536197"/>
          <a:ext cx="5922844" cy="30667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601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B190B-A7C0-49B4-984C-076810EC8A5A}"/>
              </a:ext>
            </a:extLst>
          </p:cNvPr>
          <p:cNvSpPr>
            <a:spLocks noGrp="1"/>
          </p:cNvSpPr>
          <p:nvPr>
            <p:ph type="title"/>
          </p:nvPr>
        </p:nvSpPr>
        <p:spPr>
          <a:xfrm>
            <a:off x="838200" y="365125"/>
            <a:ext cx="10515600" cy="4180498"/>
          </a:xfrm>
        </p:spPr>
        <p:txBody>
          <a:bodyPr/>
          <a:lstStyle/>
          <a:p>
            <a:pPr algn="ctr"/>
            <a:r>
              <a:rPr lang="en-US" b="1" dirty="0"/>
              <a:t>Thank you </a:t>
            </a:r>
          </a:p>
        </p:txBody>
      </p:sp>
    </p:spTree>
    <p:extLst>
      <p:ext uri="{BB962C8B-B14F-4D97-AF65-F5344CB8AC3E}">
        <p14:creationId xmlns:p14="http://schemas.microsoft.com/office/powerpoint/2010/main" val="388805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35" y="170393"/>
            <a:ext cx="11598442" cy="642408"/>
          </a:xfrm>
          <a:solidFill>
            <a:srgbClr val="0077FF"/>
          </a:solidFill>
        </p:spPr>
        <p:txBody>
          <a:bodyPr>
            <a:normAutofit fontScale="90000"/>
          </a:bodyPr>
          <a:lstStyle/>
          <a:p>
            <a:r>
              <a:rPr lang="en-US" b="1" dirty="0">
                <a:solidFill>
                  <a:schemeClr val="bg1"/>
                </a:solidFill>
                <a:latin typeface="+mn-lt"/>
              </a:rPr>
              <a:t>What is Proquotes ?</a:t>
            </a:r>
          </a:p>
        </p:txBody>
      </p:sp>
      <p:sp>
        <p:nvSpPr>
          <p:cNvPr id="3" name="TextBox 2"/>
          <p:cNvSpPr txBox="1"/>
          <p:nvPr/>
        </p:nvSpPr>
        <p:spPr>
          <a:xfrm>
            <a:off x="668867" y="1041400"/>
            <a:ext cx="10981266" cy="4401205"/>
          </a:xfrm>
          <a:prstGeom prst="rect">
            <a:avLst/>
          </a:prstGeom>
          <a:noFill/>
        </p:spPr>
        <p:txBody>
          <a:bodyPr wrap="square" rtlCol="0">
            <a:spAutoFit/>
          </a:bodyPr>
          <a:lstStyle/>
          <a:p>
            <a:pPr algn="just"/>
            <a:r>
              <a:rPr lang="en-US" sz="4000" dirty="0"/>
              <a:t>Proquotes gives you the opportunity to create and upload your thoughts in the form of text quotes, image quote and video quotes Proquotes was conceptualized and designed to reach into the deepest crevices of our heart, making us feel a gamut of emotions and leaving a lasting impression on us.</a:t>
            </a:r>
          </a:p>
        </p:txBody>
      </p:sp>
    </p:spTree>
    <p:extLst>
      <p:ext uri="{BB962C8B-B14F-4D97-AF65-F5344CB8AC3E}">
        <p14:creationId xmlns:p14="http://schemas.microsoft.com/office/powerpoint/2010/main" val="399761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88759" y="170393"/>
            <a:ext cx="11550316" cy="642408"/>
          </a:xfrm>
          <a:prstGeom prst="rect">
            <a:avLst/>
          </a:prstGeom>
          <a:solidFill>
            <a:srgbClr val="0077FF"/>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Features</a:t>
            </a:r>
          </a:p>
        </p:txBody>
      </p:sp>
      <p:grpSp>
        <p:nvGrpSpPr>
          <p:cNvPr id="25" name="Group 24"/>
          <p:cNvGrpSpPr/>
          <p:nvPr/>
        </p:nvGrpSpPr>
        <p:grpSpPr>
          <a:xfrm>
            <a:off x="1447795" y="3859747"/>
            <a:ext cx="2675467" cy="2674409"/>
            <a:chOff x="321732" y="3876680"/>
            <a:chExt cx="2675467" cy="2674409"/>
          </a:xfrm>
        </p:grpSpPr>
        <p:sp>
          <p:nvSpPr>
            <p:cNvPr id="8" name="Folded Corner 7"/>
            <p:cNvSpPr/>
            <p:nvPr/>
          </p:nvSpPr>
          <p:spPr>
            <a:xfrm>
              <a:off x="321732" y="3876680"/>
              <a:ext cx="2675467" cy="2674409"/>
            </a:xfrm>
            <a:prstGeom prst="foldedCorne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pPr algn="ctr"/>
              <a:endParaRPr lang="en-US" b="1" dirty="0"/>
            </a:p>
            <a:p>
              <a:r>
                <a:rPr lang="en-US" sz="1400" b="1" dirty="0"/>
                <a:t>Safety First</a:t>
              </a:r>
            </a:p>
            <a:p>
              <a:pPr algn="ctr"/>
              <a:endParaRPr lang="en-US" sz="1100" b="1" dirty="0"/>
            </a:p>
            <a:p>
              <a:pPr algn="just"/>
              <a:r>
                <a:rPr lang="en-US" sz="1100" dirty="0"/>
                <a:t>The safety of our subscribers/users is our top priority, we have made sure we have provided a space for our users to report abuse or also report any content they find offensive. We also have given the user/subscriber to block content they find offensive.</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85" y="4039095"/>
              <a:ext cx="793325" cy="723809"/>
            </a:xfrm>
            <a:prstGeom prst="rect">
              <a:avLst/>
            </a:prstGeom>
          </p:spPr>
        </p:pic>
      </p:grpSp>
      <p:grpSp>
        <p:nvGrpSpPr>
          <p:cNvPr id="26" name="Group 25"/>
          <p:cNvGrpSpPr/>
          <p:nvPr/>
        </p:nvGrpSpPr>
        <p:grpSpPr>
          <a:xfrm>
            <a:off x="4910665" y="3859747"/>
            <a:ext cx="2675467" cy="2674409"/>
            <a:chOff x="3158067" y="3876680"/>
            <a:chExt cx="2675467" cy="2674409"/>
          </a:xfrm>
        </p:grpSpPr>
        <p:sp>
          <p:nvSpPr>
            <p:cNvPr id="10" name="Folded Corner 9"/>
            <p:cNvSpPr/>
            <p:nvPr/>
          </p:nvSpPr>
          <p:spPr>
            <a:xfrm>
              <a:off x="3158067" y="3876680"/>
              <a:ext cx="2675467" cy="2674409"/>
            </a:xfrm>
            <a:prstGeom prst="foldedCorner">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r>
                <a:rPr lang="en-US" sz="1400" b="1" dirty="0"/>
                <a:t>Diversity</a:t>
              </a:r>
            </a:p>
            <a:p>
              <a:pPr algn="ctr"/>
              <a:endParaRPr lang="en-US" sz="1100" b="1" dirty="0"/>
            </a:p>
            <a:p>
              <a:pPr algn="just"/>
              <a:r>
                <a:rPr lang="en-US" sz="1100" dirty="0"/>
                <a:t>Proquotes updates their quotes twice a month, it also allows its users to create their own content, providing them with new and exciting content. They can upload content in the form of video, text and image quotes.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01" y="4039095"/>
              <a:ext cx="944720" cy="723809"/>
            </a:xfrm>
            <a:prstGeom prst="rect">
              <a:avLst/>
            </a:prstGeom>
          </p:spPr>
        </p:pic>
      </p:grpSp>
      <p:grpSp>
        <p:nvGrpSpPr>
          <p:cNvPr id="24" name="Group 23"/>
          <p:cNvGrpSpPr/>
          <p:nvPr/>
        </p:nvGrpSpPr>
        <p:grpSpPr>
          <a:xfrm>
            <a:off x="8373535" y="972609"/>
            <a:ext cx="2675467" cy="2674409"/>
            <a:chOff x="5994402" y="989542"/>
            <a:chExt cx="2675467" cy="2674409"/>
          </a:xfrm>
        </p:grpSpPr>
        <p:sp>
          <p:nvSpPr>
            <p:cNvPr id="11" name="Folded Corner 10"/>
            <p:cNvSpPr/>
            <p:nvPr/>
          </p:nvSpPr>
          <p:spPr>
            <a:xfrm>
              <a:off x="5994402" y="989542"/>
              <a:ext cx="2675467" cy="2674409"/>
            </a:xfrm>
            <a:prstGeom prst="foldedCorne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pPr algn="ctr"/>
              <a:endParaRPr lang="en-US" b="1" dirty="0"/>
            </a:p>
            <a:p>
              <a:r>
                <a:rPr lang="en-US" sz="1400" b="1" dirty="0"/>
                <a:t>Notifications</a:t>
              </a:r>
            </a:p>
            <a:p>
              <a:pPr algn="ctr"/>
              <a:endParaRPr lang="en-US" sz="1100" b="1" dirty="0"/>
            </a:p>
            <a:p>
              <a:pPr algn="just"/>
              <a:r>
                <a:rPr lang="en-US" sz="1100" dirty="0"/>
                <a:t>Notifications are a great way of knowing what is the current activity taking place on the application, without actually opening the application. Also when subscribers create their own quotes , they can be notified if anyone has commented or liked their quotes.</a:t>
              </a: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256" y="1212593"/>
              <a:ext cx="776709" cy="681868"/>
            </a:xfrm>
            <a:prstGeom prst="rect">
              <a:avLst/>
            </a:prstGeom>
          </p:spPr>
        </p:pic>
      </p:grpSp>
      <p:grpSp>
        <p:nvGrpSpPr>
          <p:cNvPr id="23" name="Group 22"/>
          <p:cNvGrpSpPr/>
          <p:nvPr/>
        </p:nvGrpSpPr>
        <p:grpSpPr>
          <a:xfrm>
            <a:off x="1447795" y="972609"/>
            <a:ext cx="2675467" cy="2674409"/>
            <a:chOff x="321732" y="989542"/>
            <a:chExt cx="2675467" cy="2674409"/>
          </a:xfrm>
        </p:grpSpPr>
        <p:sp>
          <p:nvSpPr>
            <p:cNvPr id="4" name="Folded Corner 3"/>
            <p:cNvSpPr/>
            <p:nvPr/>
          </p:nvSpPr>
          <p:spPr>
            <a:xfrm>
              <a:off x="321732" y="989542"/>
              <a:ext cx="2675467" cy="2674409"/>
            </a:xfrm>
            <a:prstGeom prst="foldedCorne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r>
                <a:rPr lang="en-US" sz="1400" b="1" dirty="0"/>
                <a:t>Create your own quotes</a:t>
              </a:r>
            </a:p>
            <a:p>
              <a:pPr algn="ctr"/>
              <a:endParaRPr lang="en-US" sz="1100" b="1" dirty="0"/>
            </a:p>
            <a:p>
              <a:pPr algn="just"/>
              <a:r>
                <a:rPr lang="en-US" sz="1100" dirty="0"/>
                <a:t>One of the key features of Proquotes is that it allows its users and subscribers to create their own quotes with different format. Our subscribers and users can create quote simply in the text , image or video and other formats.</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85" y="1238574"/>
              <a:ext cx="807476" cy="681868"/>
            </a:xfrm>
            <a:prstGeom prst="rect">
              <a:avLst/>
            </a:prstGeom>
          </p:spPr>
        </p:pic>
      </p:grpSp>
      <p:grpSp>
        <p:nvGrpSpPr>
          <p:cNvPr id="27" name="Group 26"/>
          <p:cNvGrpSpPr/>
          <p:nvPr/>
        </p:nvGrpSpPr>
        <p:grpSpPr>
          <a:xfrm>
            <a:off x="8373535" y="3859747"/>
            <a:ext cx="2675467" cy="2674409"/>
            <a:chOff x="5994402" y="3876680"/>
            <a:chExt cx="2675467" cy="2674409"/>
          </a:xfrm>
        </p:grpSpPr>
        <p:sp>
          <p:nvSpPr>
            <p:cNvPr id="12" name="Folded Corner 11"/>
            <p:cNvSpPr/>
            <p:nvPr/>
          </p:nvSpPr>
          <p:spPr>
            <a:xfrm>
              <a:off x="5994402" y="3876680"/>
              <a:ext cx="2675467" cy="2674409"/>
            </a:xfrm>
            <a:prstGeom prst="foldedCorne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r>
                <a:rPr lang="en-US" sz="1400" b="1" dirty="0"/>
                <a:t>Advertisement</a:t>
              </a:r>
            </a:p>
            <a:p>
              <a:pPr algn="ctr"/>
              <a:endParaRPr lang="en-US" sz="1100" b="1" dirty="0"/>
            </a:p>
            <a:p>
              <a:pPr algn="just"/>
              <a:r>
                <a:rPr lang="en-US" sz="1100" dirty="0"/>
                <a:t>Proquotes offers a space for advertisement. Businesses that would like to access a wider base for their products can use this space to advertise. We offer two types of advertisements : Pop-Up and Banner</a:t>
              </a:r>
            </a:p>
          </p:txBody>
        </p:sp>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7008" y="4039096"/>
              <a:ext cx="929203" cy="723808"/>
            </a:xfrm>
            <a:prstGeom prst="rect">
              <a:avLst/>
            </a:prstGeom>
          </p:spPr>
        </p:pic>
      </p:grpSp>
      <p:grpSp>
        <p:nvGrpSpPr>
          <p:cNvPr id="22" name="Group 21"/>
          <p:cNvGrpSpPr/>
          <p:nvPr/>
        </p:nvGrpSpPr>
        <p:grpSpPr>
          <a:xfrm>
            <a:off x="4910665" y="972609"/>
            <a:ext cx="2675467" cy="2674409"/>
            <a:chOff x="3158067" y="989542"/>
            <a:chExt cx="2675467" cy="2674409"/>
          </a:xfrm>
        </p:grpSpPr>
        <p:sp>
          <p:nvSpPr>
            <p:cNvPr id="9" name="Folded Corner 8"/>
            <p:cNvSpPr/>
            <p:nvPr/>
          </p:nvSpPr>
          <p:spPr>
            <a:xfrm>
              <a:off x="3158067" y="989542"/>
              <a:ext cx="2675467" cy="2674409"/>
            </a:xfrm>
            <a:prstGeom prst="foldedCorne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endParaRPr lang="en-US" b="1" dirty="0"/>
            </a:p>
            <a:p>
              <a:pPr algn="ctr"/>
              <a:endParaRPr lang="en-US" b="1" dirty="0"/>
            </a:p>
            <a:p>
              <a:pPr algn="ctr"/>
              <a:endParaRPr lang="en-US" b="1" dirty="0"/>
            </a:p>
            <a:p>
              <a:r>
                <a:rPr lang="en-US" sz="1400" b="1" dirty="0"/>
                <a:t>User friendly</a:t>
              </a:r>
            </a:p>
            <a:p>
              <a:pPr algn="ctr"/>
              <a:endParaRPr lang="en-US" sz="1100" b="1" dirty="0"/>
            </a:p>
            <a:p>
              <a:pPr algn="just"/>
              <a:r>
                <a:rPr lang="en-US" sz="1100" dirty="0"/>
                <a:t>The application is extremely easy to navigate be it to access the quotes or to design you own quotes it does require a complex and complicated process. Also users/ subscribers can login into the application using Google or Facebook.</a:t>
              </a:r>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77789" y="1212593"/>
              <a:ext cx="857143" cy="681868"/>
            </a:xfrm>
            <a:prstGeom prst="rect">
              <a:avLst/>
            </a:prstGeom>
          </p:spPr>
        </p:pic>
      </p:grpSp>
    </p:spTree>
    <p:extLst>
      <p:ext uri="{BB962C8B-B14F-4D97-AF65-F5344CB8AC3E}">
        <p14:creationId xmlns:p14="http://schemas.microsoft.com/office/powerpoint/2010/main" val="233247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9133" y="170393"/>
            <a:ext cx="11685069" cy="642408"/>
          </a:xfrm>
          <a:prstGeom prst="rect">
            <a:avLst/>
          </a:prstGeom>
          <a:solidFill>
            <a:srgbClr val="0077FF"/>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Categories</a:t>
            </a:r>
          </a:p>
        </p:txBody>
      </p:sp>
      <p:sp>
        <p:nvSpPr>
          <p:cNvPr id="6" name="TextBox 5"/>
          <p:cNvSpPr txBox="1"/>
          <p:nvPr/>
        </p:nvSpPr>
        <p:spPr>
          <a:xfrm>
            <a:off x="668867" y="1041400"/>
            <a:ext cx="10667999" cy="461665"/>
          </a:xfrm>
          <a:prstGeom prst="rect">
            <a:avLst/>
          </a:prstGeom>
          <a:noFill/>
        </p:spPr>
        <p:txBody>
          <a:bodyPr wrap="square" rtlCol="0">
            <a:spAutoFit/>
          </a:bodyPr>
          <a:lstStyle/>
          <a:p>
            <a:pPr algn="just"/>
            <a:r>
              <a:rPr lang="en-US" sz="2400" dirty="0"/>
              <a:t>View quotes from 100+ predefined categories or Create your own </a:t>
            </a:r>
          </a:p>
        </p:txBody>
      </p:sp>
      <p:sp>
        <p:nvSpPr>
          <p:cNvPr id="7" name="TextBox 6"/>
          <p:cNvSpPr txBox="1"/>
          <p:nvPr/>
        </p:nvSpPr>
        <p:spPr>
          <a:xfrm>
            <a:off x="668867" y="1851528"/>
            <a:ext cx="10409811" cy="3808128"/>
          </a:xfrm>
          <a:prstGeom prst="rect">
            <a:avLst/>
          </a:prstGeom>
          <a:noFill/>
        </p:spPr>
        <p:txBody>
          <a:bodyPr wrap="square" numCol="5" spcCol="0" rtlCol="0">
            <a:spAutoFit/>
          </a:bodyPr>
          <a:lstStyle/>
          <a:p>
            <a:r>
              <a:rPr lang="en-US" sz="2400" b="1" dirty="0"/>
              <a:t>Beauty</a:t>
            </a:r>
          </a:p>
          <a:p>
            <a:r>
              <a:rPr lang="en-US" sz="2400" b="1" dirty="0"/>
              <a:t>Birthday</a:t>
            </a:r>
          </a:p>
          <a:p>
            <a:r>
              <a:rPr lang="en-US" sz="2400" b="1" dirty="0"/>
              <a:t>Chance</a:t>
            </a:r>
          </a:p>
          <a:p>
            <a:r>
              <a:rPr lang="en-US" sz="2400" b="1" dirty="0"/>
              <a:t>Communication</a:t>
            </a:r>
          </a:p>
          <a:p>
            <a:r>
              <a:rPr lang="en-US" sz="2400" b="1" dirty="0"/>
              <a:t>Courage</a:t>
            </a:r>
          </a:p>
          <a:p>
            <a:r>
              <a:rPr lang="en-US" sz="2400" b="1" dirty="0"/>
              <a:t>Dreams</a:t>
            </a:r>
          </a:p>
          <a:p>
            <a:r>
              <a:rPr lang="en-US" sz="2400" b="1" dirty="0"/>
              <a:t>Education</a:t>
            </a:r>
          </a:p>
          <a:p>
            <a:r>
              <a:rPr lang="en-US" sz="2400" b="1" dirty="0"/>
              <a:t>Environment</a:t>
            </a:r>
          </a:p>
          <a:p>
            <a:r>
              <a:rPr lang="en-US" sz="2400" b="1" dirty="0"/>
              <a:t>Failure</a:t>
            </a:r>
          </a:p>
          <a:p>
            <a:r>
              <a:rPr lang="en-US" sz="2400" b="1" dirty="0"/>
              <a:t>Faith</a:t>
            </a:r>
          </a:p>
          <a:p>
            <a:r>
              <a:rPr lang="en-US" sz="2400" b="1" dirty="0"/>
              <a:t>Famous People</a:t>
            </a:r>
          </a:p>
          <a:p>
            <a:r>
              <a:rPr lang="en-US" sz="2400" b="1" dirty="0"/>
              <a:t>Forgiveness</a:t>
            </a:r>
          </a:p>
          <a:p>
            <a:r>
              <a:rPr lang="en-US" sz="2400" b="1" dirty="0"/>
              <a:t>Friendship</a:t>
            </a:r>
          </a:p>
          <a:p>
            <a:r>
              <a:rPr lang="en-US" sz="2400" b="1" dirty="0"/>
              <a:t>Funny</a:t>
            </a:r>
          </a:p>
          <a:p>
            <a:r>
              <a:rPr lang="en-US" sz="2400" b="1" dirty="0"/>
              <a:t>God</a:t>
            </a:r>
          </a:p>
          <a:p>
            <a:r>
              <a:rPr lang="en-US" sz="2400" b="1" dirty="0"/>
              <a:t>Happiness</a:t>
            </a:r>
          </a:p>
          <a:p>
            <a:r>
              <a:rPr lang="en-US" sz="2400" b="1" dirty="0"/>
              <a:t>Inspirational</a:t>
            </a:r>
          </a:p>
          <a:p>
            <a:r>
              <a:rPr lang="en-US" sz="2400" b="1" dirty="0"/>
              <a:t>Intelligence</a:t>
            </a:r>
          </a:p>
          <a:p>
            <a:r>
              <a:rPr lang="en-US" sz="2400" b="1" dirty="0"/>
              <a:t>Love</a:t>
            </a:r>
          </a:p>
          <a:p>
            <a:r>
              <a:rPr lang="en-US" sz="2400" b="1" dirty="0"/>
              <a:t>Mom</a:t>
            </a:r>
          </a:p>
          <a:p>
            <a:r>
              <a:rPr lang="en-US" sz="2400" b="1" dirty="0"/>
              <a:t>Motivational</a:t>
            </a:r>
          </a:p>
          <a:p>
            <a:r>
              <a:rPr lang="en-US" sz="2400" b="1" dirty="0"/>
              <a:t>Positive</a:t>
            </a:r>
          </a:p>
          <a:p>
            <a:r>
              <a:rPr lang="en-US" sz="2400" b="1" dirty="0"/>
              <a:t>Relationship</a:t>
            </a:r>
          </a:p>
          <a:p>
            <a:r>
              <a:rPr lang="en-US" sz="2400" b="1" dirty="0"/>
              <a:t>Respect</a:t>
            </a:r>
          </a:p>
          <a:p>
            <a:r>
              <a:rPr lang="en-US" sz="2400" b="1" dirty="0"/>
              <a:t>Smile</a:t>
            </a:r>
          </a:p>
          <a:p>
            <a:r>
              <a:rPr lang="en-US" sz="2400" b="1" dirty="0"/>
              <a:t>Strength</a:t>
            </a:r>
          </a:p>
          <a:p>
            <a:r>
              <a:rPr lang="en-US" sz="2400" b="1" dirty="0"/>
              <a:t>Thankful</a:t>
            </a:r>
          </a:p>
          <a:p>
            <a:r>
              <a:rPr lang="en-US" sz="2400" b="1" dirty="0"/>
              <a:t>Trust</a:t>
            </a:r>
          </a:p>
          <a:p>
            <a:r>
              <a:rPr lang="en-US" sz="2400" b="1" dirty="0"/>
              <a:t>Wisdom</a:t>
            </a:r>
          </a:p>
          <a:p>
            <a:r>
              <a:rPr lang="en-US" sz="2400" b="1" dirty="0"/>
              <a:t>Worship</a:t>
            </a:r>
          </a:p>
        </p:txBody>
      </p:sp>
    </p:spTree>
    <p:extLst>
      <p:ext uri="{BB962C8B-B14F-4D97-AF65-F5344CB8AC3E}">
        <p14:creationId xmlns:p14="http://schemas.microsoft.com/office/powerpoint/2010/main" val="332955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3D1CD14-75B7-4ECC-8A7E-1AFC0932F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088" y="1512126"/>
            <a:ext cx="2605210" cy="51040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764B025-2DB9-457C-85F5-5D7FBDFDFAD6}"/>
              </a:ext>
            </a:extLst>
          </p:cNvPr>
          <p:cNvSpPr/>
          <p:nvPr/>
        </p:nvSpPr>
        <p:spPr>
          <a:xfrm>
            <a:off x="5926015" y="2031023"/>
            <a:ext cx="5451231" cy="2312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 your own video quotes, scribble on that or make your audio quotes for just $3.99 per month. </a:t>
            </a:r>
          </a:p>
          <a:p>
            <a:pPr algn="ctr"/>
            <a:r>
              <a:rPr lang="en-US" dirty="0"/>
              <a:t>Create your own category and share with your friends .</a:t>
            </a:r>
          </a:p>
          <a:p>
            <a:pPr algn="ctr"/>
            <a:endParaRPr lang="en-US" dirty="0"/>
          </a:p>
        </p:txBody>
      </p:sp>
      <p:sp>
        <p:nvSpPr>
          <p:cNvPr id="5" name="Title 1">
            <a:extLst>
              <a:ext uri="{FF2B5EF4-FFF2-40B4-BE49-F238E27FC236}">
                <a16:creationId xmlns:a16="http://schemas.microsoft.com/office/drawing/2014/main" id="{95C870CC-39CC-4805-BDA8-02836C558140}"/>
              </a:ext>
            </a:extLst>
          </p:cNvPr>
          <p:cNvSpPr>
            <a:spLocks noGrp="1"/>
          </p:cNvSpPr>
          <p:nvPr>
            <p:ph type="title"/>
          </p:nvPr>
        </p:nvSpPr>
        <p:spPr>
          <a:xfrm>
            <a:off x="619858" y="241788"/>
            <a:ext cx="10733942" cy="703385"/>
          </a:xfrm>
        </p:spPr>
        <p:txBody>
          <a:bodyPr>
            <a:normAutofit/>
          </a:bodyPr>
          <a:lstStyle/>
          <a:p>
            <a:r>
              <a:rPr lang="en-US" dirty="0"/>
              <a:t>Revenue Model </a:t>
            </a:r>
          </a:p>
        </p:txBody>
      </p:sp>
    </p:spTree>
    <p:extLst>
      <p:ext uri="{BB962C8B-B14F-4D97-AF65-F5344CB8AC3E}">
        <p14:creationId xmlns:p14="http://schemas.microsoft.com/office/powerpoint/2010/main" val="281831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062" y="1989430"/>
            <a:ext cx="4083924" cy="3649180"/>
          </a:xfrm>
          <a:solidFill>
            <a:srgbClr val="0077FF"/>
          </a:solidFill>
        </p:spPr>
        <p:txBody>
          <a:bodyPr>
            <a:normAutofit/>
          </a:bodyPr>
          <a:lstStyle/>
          <a:p>
            <a:pPr algn="ctr"/>
            <a:r>
              <a:rPr lang="en-US" sz="2400" b="1" dirty="0">
                <a:solidFill>
                  <a:schemeClr val="bg1"/>
                </a:solidFill>
                <a:latin typeface="+mn-lt"/>
              </a:rPr>
              <a:t>Two different advertisement panels to manage full page advertisements and slider base advertisement. Earn $100K a month </a:t>
            </a:r>
          </a:p>
        </p:txBody>
      </p:sp>
      <p:grpSp>
        <p:nvGrpSpPr>
          <p:cNvPr id="17" name="Group 16"/>
          <p:cNvGrpSpPr/>
          <p:nvPr/>
        </p:nvGrpSpPr>
        <p:grpSpPr>
          <a:xfrm>
            <a:off x="5009176" y="947735"/>
            <a:ext cx="3230050" cy="5837769"/>
            <a:chOff x="5066927" y="735979"/>
            <a:chExt cx="3230050" cy="5837769"/>
          </a:xfrm>
        </p:grpSpPr>
        <p:grpSp>
          <p:nvGrpSpPr>
            <p:cNvPr id="8" name="Group 7"/>
            <p:cNvGrpSpPr/>
            <p:nvPr/>
          </p:nvGrpSpPr>
          <p:grpSpPr>
            <a:xfrm>
              <a:off x="5066927" y="735979"/>
              <a:ext cx="3230050" cy="5524904"/>
              <a:chOff x="2436986" y="0"/>
              <a:chExt cx="3499659" cy="6858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986" y="0"/>
                <a:ext cx="3499659"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0724" y="5822729"/>
                <a:ext cx="2517978" cy="4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6368" y="850149"/>
                <a:ext cx="2505425" cy="4772691"/>
              </a:xfrm>
              <a:prstGeom prst="rect">
                <a:avLst/>
              </a:prstGeom>
            </p:spPr>
          </p:pic>
        </p:grpSp>
        <p:sp>
          <p:nvSpPr>
            <p:cNvPr id="16" name="TextBox 15"/>
            <p:cNvSpPr txBox="1"/>
            <p:nvPr/>
          </p:nvSpPr>
          <p:spPr>
            <a:xfrm>
              <a:off x="5727307" y="6204416"/>
              <a:ext cx="1896177" cy="369332"/>
            </a:xfrm>
            <a:prstGeom prst="rect">
              <a:avLst/>
            </a:prstGeom>
            <a:noFill/>
          </p:spPr>
          <p:txBody>
            <a:bodyPr wrap="square" rtlCol="0">
              <a:spAutoFit/>
            </a:bodyPr>
            <a:lstStyle/>
            <a:p>
              <a:pPr algn="ctr"/>
              <a:r>
                <a:rPr lang="en-US" dirty="0"/>
                <a:t>Footer Ads view</a:t>
              </a:r>
            </a:p>
          </p:txBody>
        </p:sp>
      </p:grpSp>
      <p:grpSp>
        <p:nvGrpSpPr>
          <p:cNvPr id="19" name="Group 18"/>
          <p:cNvGrpSpPr/>
          <p:nvPr/>
        </p:nvGrpSpPr>
        <p:grpSpPr>
          <a:xfrm>
            <a:off x="8441357" y="947735"/>
            <a:ext cx="3367945" cy="5837769"/>
            <a:chOff x="8499108" y="735979"/>
            <a:chExt cx="3367945" cy="5837769"/>
          </a:xfrm>
        </p:grpSpPr>
        <p:grpSp>
          <p:nvGrpSpPr>
            <p:cNvPr id="15" name="Group 14"/>
            <p:cNvGrpSpPr/>
            <p:nvPr/>
          </p:nvGrpSpPr>
          <p:grpSpPr>
            <a:xfrm>
              <a:off x="8499108" y="735979"/>
              <a:ext cx="3367945" cy="5524904"/>
              <a:chOff x="3552620" y="1058779"/>
              <a:chExt cx="2654778" cy="5799221"/>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2620" y="1058779"/>
                <a:ext cx="2654778" cy="579922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0481" y="1630695"/>
                <a:ext cx="2079056" cy="4827860"/>
              </a:xfrm>
              <a:prstGeom prst="rect">
                <a:avLst/>
              </a:prstGeom>
            </p:spPr>
          </p:pic>
        </p:grpSp>
        <p:sp>
          <p:nvSpPr>
            <p:cNvPr id="18" name="TextBox 17"/>
            <p:cNvSpPr txBox="1"/>
            <p:nvPr/>
          </p:nvSpPr>
          <p:spPr>
            <a:xfrm>
              <a:off x="9121670" y="6204416"/>
              <a:ext cx="2122820" cy="369332"/>
            </a:xfrm>
            <a:prstGeom prst="rect">
              <a:avLst/>
            </a:prstGeom>
            <a:noFill/>
          </p:spPr>
          <p:txBody>
            <a:bodyPr wrap="square" rtlCol="0">
              <a:spAutoFit/>
            </a:bodyPr>
            <a:lstStyle/>
            <a:p>
              <a:pPr algn="ctr"/>
              <a:r>
                <a:rPr lang="en-US" dirty="0"/>
                <a:t>Full Screen Ads view</a:t>
              </a:r>
            </a:p>
          </p:txBody>
        </p:sp>
      </p:grpSp>
      <p:sp>
        <p:nvSpPr>
          <p:cNvPr id="20" name="Title 1"/>
          <p:cNvSpPr txBox="1">
            <a:spLocks/>
          </p:cNvSpPr>
          <p:nvPr/>
        </p:nvSpPr>
        <p:spPr>
          <a:xfrm>
            <a:off x="560063" y="170393"/>
            <a:ext cx="11144258" cy="642408"/>
          </a:xfrm>
          <a:prstGeom prst="rect">
            <a:avLst/>
          </a:prstGeom>
          <a:solidFill>
            <a:srgbClr val="0077FF"/>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Advertisement</a:t>
            </a:r>
          </a:p>
        </p:txBody>
      </p:sp>
    </p:spTree>
    <p:extLst>
      <p:ext uri="{BB962C8B-B14F-4D97-AF65-F5344CB8AC3E}">
        <p14:creationId xmlns:p14="http://schemas.microsoft.com/office/powerpoint/2010/main" val="209023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261" y="365126"/>
            <a:ext cx="11454063" cy="635902"/>
          </a:xfrm>
          <a:solidFill>
            <a:srgbClr val="0077FF"/>
          </a:solidFill>
        </p:spPr>
        <p:txBody>
          <a:bodyPr>
            <a:normAutofit fontScale="90000"/>
          </a:bodyPr>
          <a:lstStyle/>
          <a:p>
            <a:r>
              <a:rPr lang="en-US" b="1" dirty="0">
                <a:solidFill>
                  <a:schemeClr val="bg1"/>
                </a:solidFill>
              </a:rPr>
              <a:t>Competition</a:t>
            </a:r>
            <a:endParaRPr lang="en-US" dirty="0">
              <a:solidFill>
                <a:schemeClr val="bg1"/>
              </a:solidFill>
            </a:endParaRPr>
          </a:p>
        </p:txBody>
      </p:sp>
      <p:grpSp>
        <p:nvGrpSpPr>
          <p:cNvPr id="28" name="Group 27"/>
          <p:cNvGrpSpPr/>
          <p:nvPr/>
        </p:nvGrpSpPr>
        <p:grpSpPr>
          <a:xfrm>
            <a:off x="1028736" y="1132973"/>
            <a:ext cx="8904535" cy="5546959"/>
            <a:chOff x="1028737" y="1132974"/>
            <a:chExt cx="7084874" cy="5495804"/>
          </a:xfrm>
        </p:grpSpPr>
        <p:grpSp>
          <p:nvGrpSpPr>
            <p:cNvPr id="26" name="Group 25"/>
            <p:cNvGrpSpPr/>
            <p:nvPr/>
          </p:nvGrpSpPr>
          <p:grpSpPr>
            <a:xfrm>
              <a:off x="1035424" y="4537099"/>
              <a:ext cx="7072219" cy="946367"/>
              <a:chOff x="1035424" y="4537099"/>
              <a:chExt cx="7072219" cy="946367"/>
            </a:xfrm>
          </p:grpSpPr>
          <p:sp>
            <p:nvSpPr>
              <p:cNvPr id="14" name="Rectangle 13">
                <a:extLst>
                  <a:ext uri="{FF2B5EF4-FFF2-40B4-BE49-F238E27FC236}">
                    <a16:creationId xmlns:a16="http://schemas.microsoft.com/office/drawing/2014/main" id="{0391850F-522F-4D95-96FF-4A9E461C6990}"/>
                  </a:ext>
                </a:extLst>
              </p:cNvPr>
              <p:cNvSpPr/>
              <p:nvPr/>
            </p:nvSpPr>
            <p:spPr>
              <a:xfrm>
                <a:off x="1035424" y="4537099"/>
                <a:ext cx="5769952" cy="94390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Daily Random Facts has </a:t>
                </a:r>
                <a:r>
                  <a:rPr lang="en-US" b="1" dirty="0"/>
                  <a:t>$300 K </a:t>
                </a:r>
                <a:r>
                  <a:rPr lang="en-US" dirty="0"/>
                  <a:t>estimated revenue.</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791" y="4537099"/>
                <a:ext cx="937852" cy="946367"/>
              </a:xfrm>
              <a:prstGeom prst="rect">
                <a:avLst/>
              </a:prstGeom>
            </p:spPr>
          </p:pic>
        </p:grpSp>
        <p:grpSp>
          <p:nvGrpSpPr>
            <p:cNvPr id="24" name="Group 23"/>
            <p:cNvGrpSpPr/>
            <p:nvPr/>
          </p:nvGrpSpPr>
          <p:grpSpPr>
            <a:xfrm>
              <a:off x="1035425" y="2294679"/>
              <a:ext cx="7078186" cy="953419"/>
              <a:chOff x="1035425" y="2294679"/>
              <a:chExt cx="7078186" cy="953419"/>
            </a:xfrm>
          </p:grpSpPr>
          <p:sp>
            <p:nvSpPr>
              <p:cNvPr id="8" name="Rectangle 7">
                <a:extLst>
                  <a:ext uri="{FF2B5EF4-FFF2-40B4-BE49-F238E27FC236}">
                    <a16:creationId xmlns:a16="http://schemas.microsoft.com/office/drawing/2014/main" id="{0391850F-522F-4D95-96FF-4A9E461C6990}"/>
                  </a:ext>
                </a:extLst>
              </p:cNvPr>
              <p:cNvSpPr/>
              <p:nvPr/>
            </p:nvSpPr>
            <p:spPr>
              <a:xfrm>
                <a:off x="1035425" y="2304194"/>
                <a:ext cx="5769952" cy="943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I am – Daily Affection has </a:t>
                </a:r>
                <a:r>
                  <a:rPr lang="en-US" b="1" dirty="0"/>
                  <a:t>$1.2 M </a:t>
                </a:r>
                <a:r>
                  <a:rPr lang="en-US" dirty="0"/>
                  <a:t>estimated revenue.</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9791" y="2294679"/>
                <a:ext cx="943820" cy="934335"/>
              </a:xfrm>
              <a:prstGeom prst="rect">
                <a:avLst/>
              </a:prstGeom>
            </p:spPr>
          </p:pic>
        </p:grpSp>
        <p:grpSp>
          <p:nvGrpSpPr>
            <p:cNvPr id="27" name="Group 26"/>
            <p:cNvGrpSpPr/>
            <p:nvPr/>
          </p:nvGrpSpPr>
          <p:grpSpPr>
            <a:xfrm>
              <a:off x="1035424" y="5684874"/>
              <a:ext cx="7072219" cy="943904"/>
              <a:chOff x="1035424" y="5684874"/>
              <a:chExt cx="7072219" cy="943904"/>
            </a:xfrm>
          </p:grpSpPr>
          <p:sp>
            <p:nvSpPr>
              <p:cNvPr id="17" name="Rectangle 16">
                <a:extLst>
                  <a:ext uri="{FF2B5EF4-FFF2-40B4-BE49-F238E27FC236}">
                    <a16:creationId xmlns:a16="http://schemas.microsoft.com/office/drawing/2014/main" id="{0391850F-522F-4D95-96FF-4A9E461C6990}"/>
                  </a:ext>
                </a:extLst>
              </p:cNvPr>
              <p:cNvSpPr/>
              <p:nvPr/>
            </p:nvSpPr>
            <p:spPr>
              <a:xfrm>
                <a:off x="1035424" y="5684874"/>
                <a:ext cx="5769952" cy="943904"/>
              </a:xfrm>
              <a:prstGeom prst="rect">
                <a:avLst/>
              </a:prstGeom>
              <a:solidFill>
                <a:srgbClr val="2ED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Laugh My App has </a:t>
                </a:r>
                <a:r>
                  <a:rPr lang="en-US" b="1" dirty="0"/>
                  <a:t>$300K </a:t>
                </a:r>
                <a:r>
                  <a:rPr lang="en-US" dirty="0"/>
                  <a:t>estimated revenue.</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9791" y="5684874"/>
                <a:ext cx="937852" cy="933139"/>
              </a:xfrm>
              <a:prstGeom prst="rect">
                <a:avLst/>
              </a:prstGeom>
            </p:spPr>
          </p:pic>
        </p:grpSp>
        <p:grpSp>
          <p:nvGrpSpPr>
            <p:cNvPr id="23" name="Group 22"/>
            <p:cNvGrpSpPr/>
            <p:nvPr/>
          </p:nvGrpSpPr>
          <p:grpSpPr>
            <a:xfrm>
              <a:off x="1035424" y="1132974"/>
              <a:ext cx="7069669" cy="943904"/>
              <a:chOff x="1035424" y="1132974"/>
              <a:chExt cx="7069669" cy="943904"/>
            </a:xfrm>
          </p:grpSpPr>
          <p:sp>
            <p:nvSpPr>
              <p:cNvPr id="11" name="Rectangle 10">
                <a:extLst>
                  <a:ext uri="{FF2B5EF4-FFF2-40B4-BE49-F238E27FC236}">
                    <a16:creationId xmlns:a16="http://schemas.microsoft.com/office/drawing/2014/main" id="{0391850F-522F-4D95-96FF-4A9E461C6990}"/>
                  </a:ext>
                </a:extLst>
              </p:cNvPr>
              <p:cNvSpPr/>
              <p:nvPr/>
            </p:nvSpPr>
            <p:spPr>
              <a:xfrm>
                <a:off x="1035424" y="1132974"/>
                <a:ext cx="5769952" cy="9439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Motivation – Daily Quotes has </a:t>
                </a:r>
                <a:r>
                  <a:rPr lang="en-US" b="1" dirty="0"/>
                  <a:t>$2 M </a:t>
                </a:r>
                <a:r>
                  <a:rPr lang="en-US" dirty="0"/>
                  <a:t>estimated revenue.</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9791" y="1132974"/>
                <a:ext cx="935302" cy="927204"/>
              </a:xfrm>
              <a:prstGeom prst="rect">
                <a:avLst/>
              </a:prstGeom>
            </p:spPr>
          </p:pic>
        </p:grpSp>
        <p:grpSp>
          <p:nvGrpSpPr>
            <p:cNvPr id="25" name="Group 24"/>
            <p:cNvGrpSpPr/>
            <p:nvPr/>
          </p:nvGrpSpPr>
          <p:grpSpPr>
            <a:xfrm>
              <a:off x="1028737" y="3430422"/>
              <a:ext cx="7078906" cy="958031"/>
              <a:chOff x="1028737" y="3430422"/>
              <a:chExt cx="7078906" cy="958031"/>
            </a:xfrm>
          </p:grpSpPr>
          <p:sp>
            <p:nvSpPr>
              <p:cNvPr id="5" name="Rectangle 4">
                <a:extLst>
                  <a:ext uri="{FF2B5EF4-FFF2-40B4-BE49-F238E27FC236}">
                    <a16:creationId xmlns:a16="http://schemas.microsoft.com/office/drawing/2014/main" id="{0391850F-522F-4D95-96FF-4A9E461C6990}"/>
                  </a:ext>
                </a:extLst>
              </p:cNvPr>
              <p:cNvSpPr/>
              <p:nvPr/>
            </p:nvSpPr>
            <p:spPr>
              <a:xfrm>
                <a:off x="1028737" y="3444549"/>
                <a:ext cx="5769952" cy="943904"/>
              </a:xfrm>
              <a:prstGeom prst="rect">
                <a:avLst/>
              </a:prstGeom>
              <a:solidFill>
                <a:srgbClr val="24B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Vocabulary – Learn New Words  has </a:t>
                </a:r>
                <a:r>
                  <a:rPr lang="en-US" b="1" dirty="0"/>
                  <a:t>$500 K </a:t>
                </a:r>
                <a:r>
                  <a:rPr lang="en-US" dirty="0"/>
                  <a:t>estimated revenue.</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9791" y="3430422"/>
                <a:ext cx="937852" cy="958031"/>
              </a:xfrm>
              <a:prstGeom prst="rect">
                <a:avLst/>
              </a:prstGeom>
            </p:spPr>
          </p:pic>
        </p:grpSp>
      </p:grpSp>
    </p:spTree>
    <p:extLst>
      <p:ext uri="{BB962C8B-B14F-4D97-AF65-F5344CB8AC3E}">
        <p14:creationId xmlns:p14="http://schemas.microsoft.com/office/powerpoint/2010/main" val="2787137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4635" y="230370"/>
            <a:ext cx="11425187" cy="828409"/>
          </a:xfrm>
          <a:solidFill>
            <a:srgbClr val="0077FF"/>
          </a:solidFill>
        </p:spPr>
        <p:txBody>
          <a:bodyPr>
            <a:normAutofit/>
          </a:bodyPr>
          <a:lstStyle/>
          <a:p>
            <a:r>
              <a:rPr lang="en-US" b="1" dirty="0">
                <a:solidFill>
                  <a:schemeClr val="bg1"/>
                </a:solidFill>
              </a:rPr>
              <a:t>Expected Growth</a:t>
            </a:r>
            <a:endParaRPr lang="en-US" dirty="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1681236401"/>
              </p:ext>
            </p:extLst>
          </p:nvPr>
        </p:nvGraphicFramePr>
        <p:xfrm>
          <a:off x="373781" y="1790925"/>
          <a:ext cx="5670884" cy="39938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3978373791"/>
              </p:ext>
            </p:extLst>
          </p:nvPr>
        </p:nvGraphicFramePr>
        <p:xfrm>
          <a:off x="6129688" y="1784859"/>
          <a:ext cx="5661259" cy="3990299"/>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2"/>
          <p:cNvSpPr txBox="1">
            <a:spLocks/>
          </p:cNvSpPr>
          <p:nvPr/>
        </p:nvSpPr>
        <p:spPr>
          <a:xfrm>
            <a:off x="3843004" y="1128728"/>
            <a:ext cx="4578184" cy="40519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tx1">
                    <a:lumMod val="50000"/>
                    <a:lumOff val="50000"/>
                  </a:schemeClr>
                </a:solidFill>
                <a:latin typeface="+mn-lt"/>
                <a:ea typeface="Batang" panose="02030600000101010101" pitchFamily="18" charset="-127"/>
                <a:cs typeface="Aharoni" panose="02010803020104030203" pitchFamily="2" charset="-79"/>
              </a:rPr>
              <a:t>Financial Projections for year 2022-2024</a:t>
            </a:r>
          </a:p>
        </p:txBody>
      </p:sp>
    </p:spTree>
    <p:extLst>
      <p:ext uri="{BB962C8B-B14F-4D97-AF65-F5344CB8AC3E}">
        <p14:creationId xmlns:p14="http://schemas.microsoft.com/office/powerpoint/2010/main" val="126633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1007" y="220744"/>
            <a:ext cx="5650029" cy="626278"/>
          </a:xfrm>
          <a:solidFill>
            <a:srgbClr val="0077FF"/>
          </a:solidFill>
        </p:spPr>
        <p:txBody>
          <a:bodyPr>
            <a:normAutofit fontScale="90000"/>
          </a:bodyPr>
          <a:lstStyle/>
          <a:p>
            <a:r>
              <a:rPr lang="en-US" b="1" dirty="0">
                <a:solidFill>
                  <a:schemeClr val="bg1"/>
                </a:solidFill>
              </a:rPr>
              <a:t>Expected Users Growth</a:t>
            </a:r>
            <a:endParaRPr lang="en-US" dirty="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100349222"/>
              </p:ext>
            </p:extLst>
          </p:nvPr>
        </p:nvGraphicFramePr>
        <p:xfrm>
          <a:off x="6189044" y="432499"/>
          <a:ext cx="5861785" cy="3100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85260486"/>
              </p:ext>
            </p:extLst>
          </p:nvPr>
        </p:nvGraphicFramePr>
        <p:xfrm>
          <a:off x="139567" y="3650381"/>
          <a:ext cx="5943599" cy="30343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399687762"/>
              </p:ext>
            </p:extLst>
          </p:nvPr>
        </p:nvGraphicFramePr>
        <p:xfrm>
          <a:off x="6179419" y="3655191"/>
          <a:ext cx="5885847" cy="30343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1802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552</Words>
  <Application>Microsoft Office PowerPoint</Application>
  <PresentationFormat>Widescreen</PresentationFormat>
  <Paragraphs>124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What is Proquotes ?</vt:lpstr>
      <vt:lpstr>PowerPoint Presentation</vt:lpstr>
      <vt:lpstr>PowerPoint Presentation</vt:lpstr>
      <vt:lpstr>Revenue Model </vt:lpstr>
      <vt:lpstr>Two different advertisement panels to manage full page advertisements and slider base advertisement. Earn $100K a month </vt:lpstr>
      <vt:lpstr>Competition</vt:lpstr>
      <vt:lpstr>Expected Growth</vt:lpstr>
      <vt:lpstr>Expected Users Growth</vt:lpstr>
      <vt:lpstr>Expected Revenue Growth</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Ratna madeka</cp:lastModifiedBy>
  <cp:revision>45</cp:revision>
  <dcterms:created xsi:type="dcterms:W3CDTF">2021-08-03T10:44:06Z</dcterms:created>
  <dcterms:modified xsi:type="dcterms:W3CDTF">2021-08-24T16:58:27Z</dcterms:modified>
</cp:coreProperties>
</file>